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11"/>
  </p:notesMasterIdLst>
  <p:sldIdLst>
    <p:sldId id="312" r:id="rId6"/>
    <p:sldId id="394" r:id="rId7"/>
    <p:sldId id="448" r:id="rId8"/>
    <p:sldId id="447" r:id="rId9"/>
    <p:sldId id="33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00"/>
    <a:srgbClr val="007A4D"/>
    <a:srgbClr val="71105E"/>
    <a:srgbClr val="CD0034"/>
    <a:srgbClr val="0076A3"/>
    <a:srgbClr val="00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85289-4346-420F-BF42-D01A4E1EE839}" v="8" dt="2021-03-10T09:21:18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 snapToGrid="0">
      <p:cViewPr varScale="1">
        <p:scale>
          <a:sx n="69" d="100"/>
          <a:sy n="69" d="100"/>
        </p:scale>
        <p:origin x="112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ka.kelkar@outlook.com" userId="a4520713bf94b7ec" providerId="LiveId" clId="{02885289-4346-420F-BF42-D01A4E1EE839}"/>
    <pc:docChg chg="undo custSel addSld delSld modSld">
      <pc:chgData name="ulka.kelkar@outlook.com" userId="a4520713bf94b7ec" providerId="LiveId" clId="{02885289-4346-420F-BF42-D01A4E1EE839}" dt="2021-03-10T09:23:26.905" v="168" actId="14100"/>
      <pc:docMkLst>
        <pc:docMk/>
      </pc:docMkLst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176528734" sldId="285"/>
        </pc:sldMkLst>
      </pc:sldChg>
      <pc:sldChg chg="modSp mod">
        <pc:chgData name="ulka.kelkar@outlook.com" userId="a4520713bf94b7ec" providerId="LiveId" clId="{02885289-4346-420F-BF42-D01A4E1EE839}" dt="2021-03-10T09:06:36.261" v="36" actId="14100"/>
        <pc:sldMkLst>
          <pc:docMk/>
          <pc:sldMk cId="3646192076" sldId="312"/>
        </pc:sldMkLst>
        <pc:spChg chg="mod">
          <ac:chgData name="ulka.kelkar@outlook.com" userId="a4520713bf94b7ec" providerId="LiveId" clId="{02885289-4346-420F-BF42-D01A4E1EE839}" dt="2021-03-10T09:05:49.146" v="34" actId="20577"/>
          <ac:spMkLst>
            <pc:docMk/>
            <pc:sldMk cId="3646192076" sldId="312"/>
            <ac:spMk id="2" creationId="{35B9C8A9-3DB1-4353-86A1-C8D1C50A865A}"/>
          </ac:spMkLst>
        </pc:spChg>
        <pc:spChg chg="mod">
          <ac:chgData name="ulka.kelkar@outlook.com" userId="a4520713bf94b7ec" providerId="LiveId" clId="{02885289-4346-420F-BF42-D01A4E1EE839}" dt="2021-03-10T09:06:36.261" v="36" actId="14100"/>
          <ac:spMkLst>
            <pc:docMk/>
            <pc:sldMk cId="3646192076" sldId="312"/>
            <ac:spMk id="3" creationId="{9664D2E6-1DF2-41D6-BDA1-5F65E92D0ED5}"/>
          </ac:spMkLst>
        </pc:spChg>
      </pc:sldChg>
      <pc:sldChg chg="addSp delSp modSp add mod">
        <pc:chgData name="ulka.kelkar@outlook.com" userId="a4520713bf94b7ec" providerId="LiveId" clId="{02885289-4346-420F-BF42-D01A4E1EE839}" dt="2021-03-10T09:22:23.620" v="112" actId="20577"/>
        <pc:sldMkLst>
          <pc:docMk/>
          <pc:sldMk cId="669355646" sldId="394"/>
        </pc:sldMkLst>
        <pc:spChg chg="mod">
          <ac:chgData name="ulka.kelkar@outlook.com" userId="a4520713bf94b7ec" providerId="LiveId" clId="{02885289-4346-420F-BF42-D01A4E1EE839}" dt="2021-03-10T09:22:23.620" v="112" actId="20577"/>
          <ac:spMkLst>
            <pc:docMk/>
            <pc:sldMk cId="669355646" sldId="394"/>
            <ac:spMk id="3" creationId="{B9875ECE-F0A1-4F1D-8E8E-5C4918AFE4EA}"/>
          </ac:spMkLst>
        </pc:spChg>
        <pc:spChg chg="mod">
          <ac:chgData name="ulka.kelkar@outlook.com" userId="a4520713bf94b7ec" providerId="LiveId" clId="{02885289-4346-420F-BF42-D01A4E1EE839}" dt="2021-03-10T09:20:44.743" v="67" actId="20577"/>
          <ac:spMkLst>
            <pc:docMk/>
            <pc:sldMk cId="669355646" sldId="394"/>
            <ac:spMk id="6" creationId="{10EA61CC-12AE-4BC3-81F0-132AAD6800A7}"/>
          </ac:spMkLst>
        </pc:spChg>
        <pc:spChg chg="add mod">
          <ac:chgData name="ulka.kelkar@outlook.com" userId="a4520713bf94b7ec" providerId="LiveId" clId="{02885289-4346-420F-BF42-D01A4E1EE839}" dt="2021-03-10T09:20:29.417" v="62" actId="1076"/>
          <ac:spMkLst>
            <pc:docMk/>
            <pc:sldMk cId="669355646" sldId="394"/>
            <ac:spMk id="9" creationId="{7B76B3D5-62ED-4D1E-A852-CE37737EC61C}"/>
          </ac:spMkLst>
        </pc:spChg>
        <pc:picChg chg="add del mod">
          <ac:chgData name="ulka.kelkar@outlook.com" userId="a4520713bf94b7ec" providerId="LiveId" clId="{02885289-4346-420F-BF42-D01A4E1EE839}" dt="2021-03-10T09:15:25.957" v="56" actId="931"/>
          <ac:picMkLst>
            <pc:docMk/>
            <pc:sldMk cId="669355646" sldId="394"/>
            <ac:picMk id="5" creationId="{FF3FC86C-D072-4855-BD4D-959CB7B3B7F0}"/>
          </ac:picMkLst>
        </pc:picChg>
        <pc:picChg chg="add del">
          <ac:chgData name="ulka.kelkar@outlook.com" userId="a4520713bf94b7ec" providerId="LiveId" clId="{02885289-4346-420F-BF42-D01A4E1EE839}" dt="2021-03-10T09:15:26.535" v="57" actId="478"/>
          <ac:picMkLst>
            <pc:docMk/>
            <pc:sldMk cId="669355646" sldId="394"/>
            <ac:picMk id="8" creationId="{8526881B-DDB6-442A-A9C5-C68617E7170D}"/>
          </ac:picMkLst>
        </pc:picChg>
      </pc:sldChg>
      <pc:sldChg chg="addSp modSp add mod">
        <pc:chgData name="ulka.kelkar@outlook.com" userId="a4520713bf94b7ec" providerId="LiveId" clId="{02885289-4346-420F-BF42-D01A4E1EE839}" dt="2021-03-10T09:23:26.905" v="168" actId="14100"/>
        <pc:sldMkLst>
          <pc:docMk/>
          <pc:sldMk cId="2880671612" sldId="447"/>
        </pc:sldMkLst>
        <pc:spChg chg="mod">
          <ac:chgData name="ulka.kelkar@outlook.com" userId="a4520713bf94b7ec" providerId="LiveId" clId="{02885289-4346-420F-BF42-D01A4E1EE839}" dt="2021-03-10T09:21:53.814" v="92" actId="20577"/>
          <ac:spMkLst>
            <pc:docMk/>
            <pc:sldMk cId="2880671612" sldId="447"/>
            <ac:spMk id="3" creationId="{B9875ECE-F0A1-4F1D-8E8E-5C4918AFE4EA}"/>
          </ac:spMkLst>
        </pc:spChg>
        <pc:spChg chg="mod">
          <ac:chgData name="ulka.kelkar@outlook.com" userId="a4520713bf94b7ec" providerId="LiveId" clId="{02885289-4346-420F-BF42-D01A4E1EE839}" dt="2021-03-10T09:23:26.905" v="168" actId="14100"/>
          <ac:spMkLst>
            <pc:docMk/>
            <pc:sldMk cId="2880671612" sldId="447"/>
            <ac:spMk id="8" creationId="{AB9F0865-19E0-4E65-A4F7-53632E639426}"/>
          </ac:spMkLst>
        </pc:spChg>
        <pc:spChg chg="add mod">
          <ac:chgData name="ulka.kelkar@outlook.com" userId="a4520713bf94b7ec" providerId="LiveId" clId="{02885289-4346-420F-BF42-D01A4E1EE839}" dt="2021-03-10T09:21:18.417" v="78"/>
          <ac:spMkLst>
            <pc:docMk/>
            <pc:sldMk cId="2880671612" sldId="447"/>
            <ac:spMk id="9" creationId="{DBC87B52-1901-4B1B-8091-D13020E3B0E9}"/>
          </ac:spMkLst>
        </pc:spChg>
      </pc:sldChg>
      <pc:sldChg chg="addSp modSp add mod">
        <pc:chgData name="ulka.kelkar@outlook.com" userId="a4520713bf94b7ec" providerId="LiveId" clId="{02885289-4346-420F-BF42-D01A4E1EE839}" dt="2021-03-10T09:22:08.705" v="106" actId="14100"/>
        <pc:sldMkLst>
          <pc:docMk/>
          <pc:sldMk cId="2353985885" sldId="448"/>
        </pc:sldMkLst>
        <pc:spChg chg="mod">
          <ac:chgData name="ulka.kelkar@outlook.com" userId="a4520713bf94b7ec" providerId="LiveId" clId="{02885289-4346-420F-BF42-D01A4E1EE839}" dt="2021-03-10T09:22:08.705" v="106" actId="14100"/>
          <ac:spMkLst>
            <pc:docMk/>
            <pc:sldMk cId="2353985885" sldId="448"/>
            <ac:spMk id="3" creationId="{B9875ECE-F0A1-4F1D-8E8E-5C4918AFE4EA}"/>
          </ac:spMkLst>
        </pc:spChg>
        <pc:spChg chg="add mod">
          <ac:chgData name="ulka.kelkar@outlook.com" userId="a4520713bf94b7ec" providerId="LiveId" clId="{02885289-4346-420F-BF42-D01A4E1EE839}" dt="2021-03-10T09:21:05.057" v="68"/>
          <ac:spMkLst>
            <pc:docMk/>
            <pc:sldMk cId="2353985885" sldId="448"/>
            <ac:spMk id="6" creationId="{0604F7F7-C1AC-47A8-9C3D-E5922836C7AA}"/>
          </ac:spMkLst>
        </pc:spChg>
        <pc:spChg chg="mod">
          <ac:chgData name="ulka.kelkar@outlook.com" userId="a4520713bf94b7ec" providerId="LiveId" clId="{02885289-4346-420F-BF42-D01A4E1EE839}" dt="2021-03-10T09:21:13.766" v="77" actId="20577"/>
          <ac:spMkLst>
            <pc:docMk/>
            <pc:sldMk cId="2353985885" sldId="448"/>
            <ac:spMk id="19" creationId="{58E5CC62-BBC8-4EAE-B8EC-36E919D5E921}"/>
          </ac:spMkLst>
        </pc:spChg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4282750518" sldId="1557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563949339" sldId="1586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2678941125" sldId="1656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1904105376" sldId="1657"/>
        </pc:sldMkLst>
      </pc:sldChg>
      <pc:sldChg chg="del">
        <pc:chgData name="ulka.kelkar@outlook.com" userId="a4520713bf94b7ec" providerId="LiveId" clId="{02885289-4346-420F-BF42-D01A4E1EE839}" dt="2021-03-10T09:06:52.155" v="38" actId="47"/>
        <pc:sldMkLst>
          <pc:docMk/>
          <pc:sldMk cId="2323071255" sldId="1661"/>
        </pc:sldMkLst>
      </pc:sldChg>
      <pc:sldChg chg="add del">
        <pc:chgData name="ulka.kelkar@outlook.com" userId="a4520713bf94b7ec" providerId="LiveId" clId="{02885289-4346-420F-BF42-D01A4E1EE839}" dt="2021-03-10T09:07:11.024" v="44" actId="47"/>
        <pc:sldMkLst>
          <pc:docMk/>
          <pc:sldMk cId="1670186767" sldId="1662"/>
        </pc:sldMkLst>
      </pc:sldChg>
      <pc:sldChg chg="add del">
        <pc:chgData name="ulka.kelkar@outlook.com" userId="a4520713bf94b7ec" providerId="LiveId" clId="{02885289-4346-420F-BF42-D01A4E1EE839}" dt="2021-03-10T09:07:11.024" v="44" actId="47"/>
        <pc:sldMkLst>
          <pc:docMk/>
          <pc:sldMk cId="58780910" sldId="1663"/>
        </pc:sldMkLst>
      </pc:sldChg>
      <pc:sldChg chg="del">
        <pc:chgData name="ulka.kelkar@outlook.com" userId="a4520713bf94b7ec" providerId="LiveId" clId="{02885289-4346-420F-BF42-D01A4E1EE839}" dt="2021-03-10T09:08:19.166" v="46" actId="47"/>
        <pc:sldMkLst>
          <pc:docMk/>
          <pc:sldMk cId="4054516217" sldId="1664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1583844496" sldId="1665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4112904620" sldId="1666"/>
        </pc:sldMkLst>
      </pc:sldChg>
      <pc:sldChg chg="del">
        <pc:chgData name="ulka.kelkar@outlook.com" userId="a4520713bf94b7ec" providerId="LiveId" clId="{02885289-4346-420F-BF42-D01A4E1EE839}" dt="2021-03-10T09:06:50.546" v="37" actId="47"/>
        <pc:sldMkLst>
          <pc:docMk/>
          <pc:sldMk cId="96725200" sldId="1667"/>
        </pc:sldMkLst>
      </pc:sldChg>
      <pc:sldChg chg="del">
        <pc:chgData name="ulka.kelkar@outlook.com" userId="a4520713bf94b7ec" providerId="LiveId" clId="{02885289-4346-420F-BF42-D01A4E1EE839}" dt="2021-03-10T09:06:53.050" v="39" actId="47"/>
        <pc:sldMkLst>
          <pc:docMk/>
          <pc:sldMk cId="405939093" sldId="1668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3452085514" sldId="1669"/>
        </pc:sldMkLst>
      </pc:sldChg>
      <pc:sldChg chg="del">
        <pc:chgData name="ulka.kelkar@outlook.com" userId="a4520713bf94b7ec" providerId="LiveId" clId="{02885289-4346-420F-BF42-D01A4E1EE839}" dt="2021-03-10T09:07:11.024" v="44" actId="47"/>
        <pc:sldMkLst>
          <pc:docMk/>
          <pc:sldMk cId="2002129506" sldId="1670"/>
        </pc:sldMkLst>
      </pc:sldChg>
      <pc:sldMasterChg chg="delSldLayout">
        <pc:chgData name="ulka.kelkar@outlook.com" userId="a4520713bf94b7ec" providerId="LiveId" clId="{02885289-4346-420F-BF42-D01A4E1EE839}" dt="2021-03-10T09:07:11.024" v="44" actId="47"/>
        <pc:sldMasterMkLst>
          <pc:docMk/>
          <pc:sldMasterMk cId="3761754639" sldId="2147483669"/>
        </pc:sldMasterMkLst>
        <pc:sldLayoutChg chg="del">
          <pc:chgData name="ulka.kelkar@outlook.com" userId="a4520713bf94b7ec" providerId="LiveId" clId="{02885289-4346-420F-BF42-D01A4E1EE839}" dt="2021-03-10T09:07:11.024" v="44" actId="47"/>
          <pc:sldLayoutMkLst>
            <pc:docMk/>
            <pc:sldMasterMk cId="3761754639" sldId="2147483669"/>
            <pc:sldLayoutMk cId="3608018554" sldId="2147483698"/>
          </pc:sldLayoutMkLst>
        </pc:sldLayoutChg>
        <pc:sldLayoutChg chg="del">
          <pc:chgData name="ulka.kelkar@outlook.com" userId="a4520713bf94b7ec" providerId="LiveId" clId="{02885289-4346-420F-BF42-D01A4E1EE839}" dt="2021-03-10T09:07:11.024" v="44" actId="47"/>
          <pc:sldLayoutMkLst>
            <pc:docMk/>
            <pc:sldMasterMk cId="3761754639" sldId="2147483669"/>
            <pc:sldLayoutMk cId="507074809" sldId="2147483699"/>
          </pc:sldLayoutMkLst>
        </pc:sldLayoutChg>
        <pc:sldLayoutChg chg="del">
          <pc:chgData name="ulka.kelkar@outlook.com" userId="a4520713bf94b7ec" providerId="LiveId" clId="{02885289-4346-420F-BF42-D01A4E1EE839}" dt="2021-03-10T09:07:11.024" v="44" actId="47"/>
          <pc:sldLayoutMkLst>
            <pc:docMk/>
            <pc:sldMasterMk cId="3761754639" sldId="2147483669"/>
            <pc:sldLayoutMk cId="1037741288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2304-61C8-FA4D-BE13-3A8F7B287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2304-61C8-FA4D-BE13-3A8F7B287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32304-61C8-FA4D-BE13-3A8F7B287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025651"/>
            <a:ext cx="8054116" cy="1871663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33850"/>
            <a:ext cx="8054116" cy="4572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01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70322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336C9-60F7-49F8-9000-68A958E27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2A961-248E-4505-BF38-2632F10B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8119A-73EC-4454-BAC4-911130693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B5951-F7BF-444B-8D6A-C521947C8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48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5393"/>
            <a:ext cx="6400800" cy="12050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A69E1-ADD5-4A0B-AD96-10C89146F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A5737-71DC-40E9-B00C-903AB514C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0"/>
            <a:ext cx="2190177" cy="6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8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7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5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3D6DF-93B6-4063-BE84-2DD535506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0"/>
            <a:ext cx="2190177" cy="6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95436"/>
          </a:xfrm>
        </p:spPr>
        <p:txBody>
          <a:bodyPr anchor="t">
            <a:normAutofit/>
          </a:bodyPr>
          <a:lstStyle>
            <a:lvl1pPr algn="l">
              <a:defRPr sz="21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6" y="4805362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675" b="0" cap="none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9" name="Picture 2" descr="Image result for wri india logo&quot;">
            <a:extLst>
              <a:ext uri="{FF2B5EF4-FFF2-40B4-BE49-F238E27FC236}">
                <a16:creationId xmlns:a16="http://schemas.microsoft.com/office/drawing/2014/main" id="{E2095F12-1767-455C-9967-C847B59C7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5" y="4694697"/>
            <a:ext cx="1676322" cy="5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CD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bg>
      <p:bgPr>
        <a:solidFill>
          <a:srgbClr val="007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bg>
      <p:bgPr>
        <a:solidFill>
          <a:srgbClr val="711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 names go here, author name, author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9543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5B3DB-C758-4B96-BF4F-F526F04EB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58" y="4805361"/>
            <a:ext cx="145463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8"/>
            <a:ext cx="8686800" cy="42267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1" y="1244202"/>
            <a:ext cx="3344333" cy="256579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244203"/>
            <a:ext cx="3166533" cy="22863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8"/>
            <a:ext cx="8686800" cy="42267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NOTES AND SOURCE go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68" r:id="rId8"/>
    <p:sldLayoutId id="2147483667" r:id="rId9"/>
    <p:sldLayoutId id="2147483652" r:id="rId10"/>
    <p:sldLayoutId id="2147483653" r:id="rId11"/>
    <p:sldLayoutId id="2147483654" r:id="rId12"/>
    <p:sldLayoutId id="2147483655" r:id="rId13"/>
    <p:sldLayoutId id="214748364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7" r:id="rId12"/>
    <p:sldLayoutId id="214748369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india.energypolicy.solu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india.energypolicy.solu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india.energypolicy.solution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64D2E6-1DF2-41D6-BDA1-5F65E92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24" y="1587321"/>
            <a:ext cx="8683367" cy="2425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cap="none" dirty="0">
                <a:solidFill>
                  <a:schemeClr val="accent4"/>
                </a:solidFill>
              </a:rPr>
              <a:t>Should India set itself a net-zero emissions goal and what would a just transition entail?</a:t>
            </a:r>
            <a:endParaRPr lang="en-US" sz="3600" cap="none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28504-ECF9-4258-9311-13E334B04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Ulka Kelkar, Director - Climate program, WRI India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9C8A9-3DB1-4353-86A1-C8D1C50A865A}"/>
              </a:ext>
            </a:extLst>
          </p:cNvPr>
          <p:cNvSpPr txBox="1"/>
          <p:nvPr/>
        </p:nvSpPr>
        <p:spPr>
          <a:xfrm>
            <a:off x="2752437" y="0"/>
            <a:ext cx="615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IISD-IEEFA Webinar on Opportunities in crises: Role of energy taxes &amp; stimulus in shaping India's green recovery</a:t>
            </a:r>
          </a:p>
        </p:txBody>
      </p:sp>
    </p:spTree>
    <p:extLst>
      <p:ext uri="{BB962C8B-B14F-4D97-AF65-F5344CB8AC3E}">
        <p14:creationId xmlns:p14="http://schemas.microsoft.com/office/powerpoint/2010/main" val="364619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59D599-78AD-CE4C-990E-3716E25FB13A}"/>
              </a:ext>
            </a:extLst>
          </p:cNvPr>
          <p:cNvSpPr txBox="1">
            <a:spLocks/>
          </p:cNvSpPr>
          <p:nvPr/>
        </p:nvSpPr>
        <p:spPr>
          <a:xfrm>
            <a:off x="608647" y="4767270"/>
            <a:ext cx="2032289" cy="273844"/>
          </a:xfrm>
          <a:prstGeom prst="rect">
            <a:avLst/>
          </a:prstGeom>
        </p:spPr>
        <p:txBody>
          <a:bodyPr vert="horz" lIns="0" tIns="34290" rIns="68580" bIns="3429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675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75ECE-F0A1-4F1D-8E8E-5C4918AF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43684"/>
            <a:ext cx="8229600" cy="595436"/>
          </a:xfrm>
        </p:spPr>
        <p:txBody>
          <a:bodyPr>
            <a:norm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Scenario: Total Emissions Abated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F51F45-5317-4588-B44D-390B45D9DB69}"/>
              </a:ext>
            </a:extLst>
          </p:cNvPr>
          <p:cNvGraphicFramePr>
            <a:graphicFrameLocks noGrp="1"/>
          </p:cNvGraphicFramePr>
          <p:nvPr/>
        </p:nvGraphicFramePr>
        <p:xfrm>
          <a:off x="6512152" y="569113"/>
          <a:ext cx="2521865" cy="149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97">
                  <a:extLst>
                    <a:ext uri="{9D8B030D-6E8A-4147-A177-3AD203B41FA5}">
                      <a16:colId xmlns:a16="http://schemas.microsoft.com/office/drawing/2014/main" val="3093152519"/>
                    </a:ext>
                  </a:extLst>
                </a:gridCol>
                <a:gridCol w="608873">
                  <a:extLst>
                    <a:ext uri="{9D8B030D-6E8A-4147-A177-3AD203B41FA5}">
                      <a16:colId xmlns:a16="http://schemas.microsoft.com/office/drawing/2014/main" val="3702240397"/>
                    </a:ext>
                  </a:extLst>
                </a:gridCol>
                <a:gridCol w="683595">
                  <a:extLst>
                    <a:ext uri="{9D8B030D-6E8A-4147-A177-3AD203B41FA5}">
                      <a16:colId xmlns:a16="http://schemas.microsoft.com/office/drawing/2014/main" val="273468825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CA" sz="1200" dirty="0"/>
                        <a:t>MMT CO2e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2035</a:t>
                      </a:r>
                      <a:endParaRPr lang="en-CA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2050</a:t>
                      </a:r>
                      <a:endParaRPr lang="en-CA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4060126"/>
                  </a:ext>
                </a:extLst>
              </a:tr>
              <a:tr h="404891">
                <a:tc>
                  <a:txBody>
                    <a:bodyPr/>
                    <a:lstStyle/>
                    <a:p>
                      <a:r>
                        <a:rPr lang="en-CA" sz="1200" dirty="0"/>
                        <a:t>BAU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5156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7299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97835918"/>
                  </a:ext>
                </a:extLst>
              </a:tr>
              <a:tr h="404891">
                <a:tc>
                  <a:txBody>
                    <a:bodyPr/>
                    <a:lstStyle/>
                    <a:p>
                      <a:r>
                        <a:rPr lang="en-CA" sz="1200" dirty="0"/>
                        <a:t>Scenario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4267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4873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48608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% emissions abated from BAU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i="1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i="1" dirty="0"/>
                        <a:t>33%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06479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EA61CC-12AE-4BC3-81F0-132AAD6800A7}"/>
              </a:ext>
            </a:extLst>
          </p:cNvPr>
          <p:cNvSpPr txBox="1"/>
          <p:nvPr/>
        </p:nvSpPr>
        <p:spPr>
          <a:xfrm>
            <a:off x="6512153" y="2211297"/>
            <a:ext cx="2521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Policies with highest abatement potential in 2035 (~93%): </a:t>
            </a:r>
            <a:r>
              <a:rPr lang="en-CA" sz="1350" b="1" dirty="0"/>
              <a:t>Electrification + Hydrogen in Industry </a:t>
            </a:r>
            <a:r>
              <a:rPr lang="en-CA" sz="1350" dirty="0"/>
              <a:t>(27%)</a:t>
            </a:r>
            <a:r>
              <a:rPr lang="en-CA" sz="1350" b="1" dirty="0"/>
              <a:t>, </a:t>
            </a:r>
          </a:p>
          <a:p>
            <a:r>
              <a:rPr lang="en-CA" sz="1350" b="1" dirty="0"/>
              <a:t>Early Retirement of Coal Plants</a:t>
            </a:r>
            <a:r>
              <a:rPr lang="en-CA" sz="1350" dirty="0"/>
              <a:t> (21%), </a:t>
            </a:r>
          </a:p>
          <a:p>
            <a:r>
              <a:rPr lang="en-CA" sz="1350" b="1" dirty="0"/>
              <a:t>Hydrogen production using electrolysis </a:t>
            </a:r>
            <a:r>
              <a:rPr lang="en-CA" sz="1350" dirty="0"/>
              <a:t>(16%),</a:t>
            </a:r>
            <a:r>
              <a:rPr lang="en-CA" sz="1350" b="1" dirty="0"/>
              <a:t> </a:t>
            </a:r>
          </a:p>
          <a:p>
            <a:r>
              <a:rPr lang="en-CA" sz="1350" b="1" dirty="0"/>
              <a:t>Carbon-free electricity standard </a:t>
            </a:r>
            <a:r>
              <a:rPr lang="en-CA" sz="1350" dirty="0"/>
              <a:t>(10%), </a:t>
            </a:r>
          </a:p>
          <a:p>
            <a:r>
              <a:rPr lang="en-CA" sz="1350" b="1" dirty="0"/>
              <a:t>Mode shifting </a:t>
            </a:r>
            <a:r>
              <a:rPr lang="en-CA" sz="1350" dirty="0"/>
              <a:t>(10%), </a:t>
            </a:r>
          </a:p>
          <a:p>
            <a:r>
              <a:rPr lang="en-CA" sz="1350" b="1" dirty="0"/>
              <a:t>Industry EE Standards </a:t>
            </a:r>
            <a:r>
              <a:rPr lang="en-CA" sz="1350" dirty="0"/>
              <a:t>(9%)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6881B-DDB6-442A-A9C5-C68617E7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3" y="569112"/>
            <a:ext cx="6402170" cy="30846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B76B3D5-62ED-4D1E-A852-CE37737EC61C}"/>
              </a:ext>
            </a:extLst>
          </p:cNvPr>
          <p:cNvSpPr txBox="1">
            <a:spLocks/>
          </p:cNvSpPr>
          <p:nvPr/>
        </p:nvSpPr>
        <p:spPr>
          <a:xfrm>
            <a:off x="340291" y="4828374"/>
            <a:ext cx="3381964" cy="212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>
                <a:solidFill>
                  <a:schemeClr val="tx1"/>
                </a:solidFill>
              </a:rPr>
              <a:t>Source: </a:t>
            </a:r>
            <a:r>
              <a:rPr lang="en-IN" sz="1200" dirty="0">
                <a:solidFill>
                  <a:schemeClr val="tx1"/>
                </a:solidFill>
                <a:hlinkClick r:id="rId4"/>
              </a:rPr>
              <a:t>https://india.energypolicy.solutions</a:t>
            </a:r>
            <a:r>
              <a:rPr lang="en-IN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935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875ECE-F0A1-4F1D-8E8E-5C4918AF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33" y="72006"/>
            <a:ext cx="8563739" cy="88468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Change in Government Cash Flow, by sources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5CC62-BBC8-4EAE-B8EC-36E919D5E921}"/>
              </a:ext>
            </a:extLst>
          </p:cNvPr>
          <p:cNvSpPr txBox="1"/>
          <p:nvPr/>
        </p:nvSpPr>
        <p:spPr>
          <a:xfrm>
            <a:off x="6714203" y="1541482"/>
            <a:ext cx="2109300" cy="189701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42863">
              <a:lnSpc>
                <a:spcPct val="90000"/>
              </a:lnSpc>
              <a:spcAft>
                <a:spcPts val="450"/>
              </a:spcAft>
            </a:pPr>
            <a:r>
              <a:rPr lang="en-US" sz="1350" b="1" dirty="0"/>
              <a:t>Potential reduction in government revenue due to reduced fossil fuel taxes revenue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59D599-78AD-CE4C-990E-3716E25FB13A}"/>
              </a:ext>
            </a:extLst>
          </p:cNvPr>
          <p:cNvSpPr txBox="1">
            <a:spLocks/>
          </p:cNvSpPr>
          <p:nvPr/>
        </p:nvSpPr>
        <p:spPr>
          <a:xfrm>
            <a:off x="608647" y="4767270"/>
            <a:ext cx="2032289" cy="273844"/>
          </a:xfrm>
          <a:prstGeom prst="rect">
            <a:avLst/>
          </a:prstGeom>
        </p:spPr>
        <p:txBody>
          <a:bodyPr vert="horz" lIns="0" tIns="34290" rIns="68580" bIns="3429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67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6DEBE-5C40-43BE-B3FB-463DC312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6" y="1081464"/>
            <a:ext cx="6251654" cy="34009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604F7F7-C1AC-47A8-9C3D-E5922836C7AA}"/>
              </a:ext>
            </a:extLst>
          </p:cNvPr>
          <p:cNvSpPr txBox="1">
            <a:spLocks/>
          </p:cNvSpPr>
          <p:nvPr/>
        </p:nvSpPr>
        <p:spPr>
          <a:xfrm>
            <a:off x="340291" y="4828374"/>
            <a:ext cx="3381964" cy="212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>
                <a:solidFill>
                  <a:schemeClr val="tx1"/>
                </a:solidFill>
              </a:rPr>
              <a:t>Source: </a:t>
            </a:r>
            <a:r>
              <a:rPr lang="en-IN" sz="1200" dirty="0">
                <a:solidFill>
                  <a:schemeClr val="tx1"/>
                </a:solidFill>
                <a:hlinkClick r:id="rId4"/>
              </a:rPr>
              <a:t>https://india.energypolicy.solutions</a:t>
            </a:r>
            <a:r>
              <a:rPr lang="en-IN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39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59D599-78AD-CE4C-990E-3716E25FB13A}"/>
              </a:ext>
            </a:extLst>
          </p:cNvPr>
          <p:cNvSpPr txBox="1">
            <a:spLocks/>
          </p:cNvSpPr>
          <p:nvPr/>
        </p:nvSpPr>
        <p:spPr>
          <a:xfrm>
            <a:off x="608647" y="4767270"/>
            <a:ext cx="2032289" cy="273844"/>
          </a:xfrm>
          <a:prstGeom prst="rect">
            <a:avLst/>
          </a:prstGeom>
        </p:spPr>
        <p:txBody>
          <a:bodyPr vert="horz" lIns="0" tIns="34290" rIns="68580" bIns="3429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675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75ECE-F0A1-4F1D-8E8E-5C4918AF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43684"/>
            <a:ext cx="8229600" cy="595436"/>
          </a:xfrm>
        </p:spPr>
        <p:txBody>
          <a:bodyPr>
            <a:norm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Potential Impact on Jobs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ECAF963-FAF0-47E5-BDB8-C59BECCA0023}"/>
              </a:ext>
            </a:extLst>
          </p:cNvPr>
          <p:cNvGraphicFramePr>
            <a:graphicFrameLocks noGrp="1"/>
          </p:cNvGraphicFramePr>
          <p:nvPr/>
        </p:nvGraphicFramePr>
        <p:xfrm>
          <a:off x="1731814" y="4038205"/>
          <a:ext cx="5043948" cy="70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901">
                  <a:extLst>
                    <a:ext uri="{9D8B030D-6E8A-4147-A177-3AD203B41FA5}">
                      <a16:colId xmlns:a16="http://schemas.microsoft.com/office/drawing/2014/main" val="3093152519"/>
                    </a:ext>
                  </a:extLst>
                </a:gridCol>
                <a:gridCol w="1217798">
                  <a:extLst>
                    <a:ext uri="{9D8B030D-6E8A-4147-A177-3AD203B41FA5}">
                      <a16:colId xmlns:a16="http://schemas.microsoft.com/office/drawing/2014/main" val="3702240397"/>
                    </a:ext>
                  </a:extLst>
                </a:gridCol>
                <a:gridCol w="1367249">
                  <a:extLst>
                    <a:ext uri="{9D8B030D-6E8A-4147-A177-3AD203B41FA5}">
                      <a16:colId xmlns:a16="http://schemas.microsoft.com/office/drawing/2014/main" val="2734688255"/>
                    </a:ext>
                  </a:extLst>
                </a:gridCol>
              </a:tblGrid>
              <a:tr h="296928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2035</a:t>
                      </a:r>
                      <a:endParaRPr lang="en-CA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/>
                        <a:t>2050</a:t>
                      </a:r>
                      <a:endParaRPr lang="en-CA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4060126"/>
                  </a:ext>
                </a:extLst>
              </a:tr>
              <a:tr h="404891">
                <a:tc>
                  <a:txBody>
                    <a:bodyPr/>
                    <a:lstStyle/>
                    <a:p>
                      <a:r>
                        <a:rPr lang="en-CA" sz="1200" dirty="0"/>
                        <a:t>Total Jobs Increase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17,429,300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21,862,100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48608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9F0865-19E0-4E65-A4F7-53632E639426}"/>
              </a:ext>
            </a:extLst>
          </p:cNvPr>
          <p:cNvSpPr txBox="1"/>
          <p:nvPr/>
        </p:nvSpPr>
        <p:spPr>
          <a:xfrm>
            <a:off x="7054075" y="973348"/>
            <a:ext cx="1916631" cy="26288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42863">
              <a:lnSpc>
                <a:spcPct val="90000"/>
              </a:lnSpc>
              <a:spcAft>
                <a:spcPts val="450"/>
              </a:spcAft>
            </a:pPr>
            <a:r>
              <a:rPr lang="en-US" sz="1350" b="1" dirty="0"/>
              <a:t>Scenario: Introducing a carbon tax policy for industrial sector (linearly phased in to reach a rate of INR 2500/tCO2e by 2050) can help augment government revenue, spending in the economy, and overall job gains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AA2F5-7C1F-4D39-A6F6-C40A7F2C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04" y="625888"/>
            <a:ext cx="6158772" cy="327229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C87B52-1901-4B1B-8091-D13020E3B0E9}"/>
              </a:ext>
            </a:extLst>
          </p:cNvPr>
          <p:cNvSpPr txBox="1">
            <a:spLocks/>
          </p:cNvSpPr>
          <p:nvPr/>
        </p:nvSpPr>
        <p:spPr>
          <a:xfrm>
            <a:off x="340291" y="4828374"/>
            <a:ext cx="3381964" cy="212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>
                <a:solidFill>
                  <a:schemeClr val="tx1"/>
                </a:solidFill>
              </a:rPr>
              <a:t>Source: </a:t>
            </a:r>
            <a:r>
              <a:rPr lang="en-IN" sz="1200" dirty="0">
                <a:solidFill>
                  <a:schemeClr val="tx1"/>
                </a:solidFill>
                <a:hlinkClick r:id="rId4"/>
              </a:rPr>
              <a:t>https://india.energypolicy.solutions</a:t>
            </a:r>
            <a:r>
              <a:rPr lang="en-IN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067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C038EE-D6FC-4E27-A4CD-F8975B86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Thank you</a:t>
            </a:r>
            <a:br>
              <a:rPr lang="en-US" cap="none" dirty="0"/>
            </a:br>
            <a:br>
              <a:rPr lang="en-US" cap="none" dirty="0"/>
            </a:br>
            <a:r>
              <a:rPr lang="en-US" sz="2400" cap="none" dirty="0"/>
              <a:t>www.wri.org 		   ulka.kelkar@wri.org  		@</a:t>
            </a:r>
            <a:r>
              <a:rPr lang="en-US" sz="2400" cap="none" dirty="0" err="1"/>
              <a:t>UlkaKelkar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476582567"/>
      </p:ext>
    </p:extLst>
  </p:cSld>
  <p:clrMapOvr>
    <a:masterClrMapping/>
  </p:clrMapOvr>
</p:sld>
</file>

<file path=ppt/theme/theme1.xml><?xml version="1.0" encoding="utf-8"?>
<a:theme xmlns:a="http://schemas.openxmlformats.org/drawingml/2006/main" name="WRI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A49C901F1134788AE5DFAF3A76493" ma:contentTypeVersion="6" ma:contentTypeDescription="Create a new document." ma:contentTypeScope="" ma:versionID="f5d365340f53af523474022a6c8cf145">
  <xsd:schema xmlns:xsd="http://www.w3.org/2001/XMLSchema" xmlns:xs="http://www.w3.org/2001/XMLSchema" xmlns:p="http://schemas.microsoft.com/office/2006/metadata/properties" xmlns:ns2="c18f4232-699d-43c2-afd1-ad28c7d4979f" xmlns:ns3="60961fab-d629-44e6-b6be-fdf2fc7f6b8e" targetNamespace="http://schemas.microsoft.com/office/2006/metadata/properties" ma:root="true" ma:fieldsID="7a397bcb1f69f5d76870adad0124be14" ns2:_="" ns3:_="">
    <xsd:import namespace="c18f4232-699d-43c2-afd1-ad28c7d4979f"/>
    <xsd:import namespace="60961fab-d629-44e6-b6be-fdf2fc7f6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f4232-699d-43c2-afd1-ad28c7d49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61fab-d629-44e6-b6be-fdf2fc7f6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86F81C-031F-4B33-A33D-DC0C369D7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D6E87-F95A-47F4-85ED-9883F9DDB10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0961fab-d629-44e6-b6be-fdf2fc7f6b8e"/>
    <ds:schemaRef ds:uri="c18f4232-699d-43c2-afd1-ad28c7d497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58ED89-0A0F-4C5D-B90C-7C56DD848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f4232-699d-43c2-afd1-ad28c7d4979f"/>
    <ds:schemaRef ds:uri="60961fab-d629-44e6-b6be-fdf2fc7f6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245</Words>
  <Application>Microsoft Office PowerPoint</Application>
  <PresentationFormat>On-screen Show (16:9)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WRI-temp</vt:lpstr>
      <vt:lpstr>office theme</vt:lpstr>
      <vt:lpstr>Should India set itself a net-zero emissions goal and what would a just transition entail?</vt:lpstr>
      <vt:lpstr>Scenario: Total Emissions Abated</vt:lpstr>
      <vt:lpstr>Potential Change in Government Cash Flow, by sources</vt:lpstr>
      <vt:lpstr>Potential Impact on Jobs</vt:lpstr>
      <vt:lpstr>Thank you  www.wri.org      ulka.kelkar@wri.org    @UlkaKelkar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India’s options for post-covid19 green recovery with a focus on renewable energy &amp; other climate mitigation options Geopolitics, Geoeconomics &amp; Post-Covid19 Green Recovery  Webinar series on climate change, environmental security &amp; political risks</dc:title>
  <dc:creator>Ulka Kelkar</dc:creator>
  <cp:lastModifiedBy>ulka.kelkar@outlook.com</cp:lastModifiedBy>
  <cp:revision>84</cp:revision>
  <dcterms:created xsi:type="dcterms:W3CDTF">2020-07-08T12:23:51Z</dcterms:created>
  <dcterms:modified xsi:type="dcterms:W3CDTF">2021-03-10T09:23:36Z</dcterms:modified>
</cp:coreProperties>
</file>